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5.xml" ContentType="application/vnd.openxmlformats-officedocument.presentationml.notesSlide+xml"/>
  <Override PartName="/ppt/notesSlides/_rels/notesSlide5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5.png" ContentType="image/png"/>
  <Override PartName="/ppt/media/image4.jpeg" ContentType="image/jpeg"/>
  <Override PartName="/ppt/media/image6.png" ContentType="image/png"/>
  <Override PartName="/ppt/media/image8.jpeg" ContentType="image/jpeg"/>
  <Override PartName="/ppt/media/image7.jpeg" ContentType="image/jpeg"/>
  <Override PartName="/ppt/media/image9.jpeg" ContentType="image/jpeg"/>
  <Override PartName="/ppt/media/image10.jpeg" ContentType="image/jpeg"/>
  <Override PartName="/ppt/media/image11.wmf" ContentType="image/x-wmf"/>
  <Override PartName="/ppt/media/image12.wmf" ContentType="image/x-wmf"/>
  <Override PartName="/ppt/media/image13.jpeg" ContentType="image/jpeg"/>
  <Override PartName="/ppt/media/image14.jpeg" ContentType="image/jpe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5143500"/>
  <p:notesSz cx="6797675" cy="987266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0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3327E299-2C0C-449B-A2C6-C1C1B323DBCF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sldImg"/>
          </p:nvPr>
        </p:nvSpPr>
        <p:spPr>
          <a:xfrm>
            <a:off x="108000" y="739800"/>
            <a:ext cx="6581160" cy="3701160"/>
          </a:xfrm>
          <a:prstGeom prst="rect">
            <a:avLst/>
          </a:prstGeom>
        </p:spPr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79680" y="4689360"/>
            <a:ext cx="5437440" cy="4442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61" name="CustomShape 3"/>
          <p:cNvSpPr/>
          <p:nvPr/>
        </p:nvSpPr>
        <p:spPr>
          <a:xfrm>
            <a:off x="3850560" y="9377280"/>
            <a:ext cx="2944800" cy="49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E80502C4-06B1-425F-B4D0-D1F227B99CA1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228600" y="171360"/>
            <a:ext cx="8695080" cy="185112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" name="Group 2"/>
          <p:cNvGrpSpPr/>
          <p:nvPr/>
        </p:nvGrpSpPr>
        <p:grpSpPr>
          <a:xfrm>
            <a:off x="211680" y="1259640"/>
            <a:ext cx="8722800" cy="996840"/>
            <a:chOff x="211680" y="1259640"/>
            <a:chExt cx="8722800" cy="996840"/>
          </a:xfrm>
        </p:grpSpPr>
        <p:sp>
          <p:nvSpPr>
            <p:cNvPr id="2" name="CustomShape 3"/>
            <p:cNvSpPr/>
            <p:nvPr/>
          </p:nvSpPr>
          <p:spPr>
            <a:xfrm>
              <a:off x="6047280" y="1368360"/>
              <a:ext cx="2875680" cy="53496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2619360" y="1272240"/>
              <a:ext cx="5543640" cy="63684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2828880" y="1281240"/>
              <a:ext cx="5467320" cy="57996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5609520" y="1271160"/>
              <a:ext cx="3307320" cy="48780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211680" y="1259640"/>
              <a:ext cx="8722800" cy="99684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" name="CustomShape 8"/>
          <p:cNvSpPr/>
          <p:nvPr/>
        </p:nvSpPr>
        <p:spPr>
          <a:xfrm>
            <a:off x="228600" y="171360"/>
            <a:ext cx="8695080" cy="4525560"/>
          </a:xfrm>
          <a:prstGeom prst="roundRect">
            <a:avLst>
              <a:gd name="adj" fmla="val 1272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8" name="Group 9"/>
          <p:cNvGrpSpPr/>
          <p:nvPr/>
        </p:nvGrpSpPr>
        <p:grpSpPr>
          <a:xfrm>
            <a:off x="211680" y="4015440"/>
            <a:ext cx="8722800" cy="997920"/>
            <a:chOff x="211680" y="4015440"/>
            <a:chExt cx="8722800" cy="997920"/>
          </a:xfrm>
        </p:grpSpPr>
        <p:sp>
          <p:nvSpPr>
            <p:cNvPr id="9" name="CustomShape 10"/>
            <p:cNvSpPr/>
            <p:nvPr/>
          </p:nvSpPr>
          <p:spPr>
            <a:xfrm>
              <a:off x="6054840" y="4124520"/>
              <a:ext cx="2879280" cy="53532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2622240" y="4028040"/>
              <a:ext cx="5550840" cy="63756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2832120" y="4037400"/>
              <a:ext cx="5474160" cy="58068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5616360" y="4027320"/>
              <a:ext cx="3311640" cy="48852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" name="CustomShape 14"/>
            <p:cNvSpPr/>
            <p:nvPr/>
          </p:nvSpPr>
          <p:spPr>
            <a:xfrm>
              <a:off x="211680" y="4015440"/>
              <a:ext cx="8722800" cy="99792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" name="PlaceHolder 15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8880" cy="938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" name="PlaceHolder 1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228600" y="171360"/>
            <a:ext cx="8695080" cy="185112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53" name="Group 2"/>
          <p:cNvGrpSpPr/>
          <p:nvPr/>
        </p:nvGrpSpPr>
        <p:grpSpPr>
          <a:xfrm>
            <a:off x="211680" y="1259640"/>
            <a:ext cx="8722800" cy="996840"/>
            <a:chOff x="211680" y="1259640"/>
            <a:chExt cx="8722800" cy="996840"/>
          </a:xfrm>
        </p:grpSpPr>
        <p:sp>
          <p:nvSpPr>
            <p:cNvPr id="54" name="CustomShape 3"/>
            <p:cNvSpPr/>
            <p:nvPr/>
          </p:nvSpPr>
          <p:spPr>
            <a:xfrm>
              <a:off x="6047280" y="1368360"/>
              <a:ext cx="2875680" cy="53496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" name="CustomShape 4"/>
            <p:cNvSpPr/>
            <p:nvPr/>
          </p:nvSpPr>
          <p:spPr>
            <a:xfrm>
              <a:off x="2619360" y="1272240"/>
              <a:ext cx="5543640" cy="63684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" name="CustomShape 5"/>
            <p:cNvSpPr/>
            <p:nvPr/>
          </p:nvSpPr>
          <p:spPr>
            <a:xfrm>
              <a:off x="2828880" y="1281240"/>
              <a:ext cx="5467320" cy="57996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" name="CustomShape 6"/>
            <p:cNvSpPr/>
            <p:nvPr/>
          </p:nvSpPr>
          <p:spPr>
            <a:xfrm>
              <a:off x="5609520" y="1271160"/>
              <a:ext cx="3307320" cy="48780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" name="CustomShape 7"/>
            <p:cNvSpPr/>
            <p:nvPr/>
          </p:nvSpPr>
          <p:spPr>
            <a:xfrm>
              <a:off x="211680" y="1259640"/>
              <a:ext cx="8722800" cy="99684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9" name="PlaceHolder 8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60" name="PlaceHolder 9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wmf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683640" y="195480"/>
            <a:ext cx="7771680" cy="63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</a:pPr>
            <a:br/>
            <a:br/>
            <a:br/>
            <a:endParaRPr b="0" lang="ru-RU" sz="1800" spc="-1" strike="noStrike"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1331640" y="699480"/>
            <a:ext cx="6400080" cy="302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О ПРАКТИКЕ ФОРМИРОВАНИЯ АНТИКОРРУПЦИОННОЙ КОРПОРАТИВНОЙ КУЛЬТУРЫ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В ГОСУДАРСТВЕННЫХ ОРГАНИЗАЦИЯХ СВЕРДЛОВСКОЙ ОБЛАСТИ, ПОДВЕДОМСТВЕННЫХ МИНИСТЕРСТВУ ОБЩЕСТВЕННОЙ БЕЗОПАСНОСТИ СВЕРДЛОВСКОЙ ОБЛАСТИ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3990960" y="4687560"/>
            <a:ext cx="11610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F5B40BD3-8C63-4C9C-A26F-CE2B8DD8E519}" type="slidenum">
              <a:rPr b="0" lang="ru-RU" sz="1000" spc="-1" strike="noStrike">
                <a:solidFill>
                  <a:srgbClr val="073e87"/>
                </a:solidFill>
                <a:latin typeface="Candara"/>
              </a:rPr>
              <a:t>&lt;номер&gt;</a:t>
            </a:fld>
            <a:endParaRPr b="0" lang="ru-RU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4500000" y="1113480"/>
            <a:ext cx="4391640" cy="2736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107" name="CustomShape 2"/>
          <p:cNvSpPr/>
          <p:nvPr/>
        </p:nvSpPr>
        <p:spPr>
          <a:xfrm>
            <a:off x="4505400" y="1113480"/>
            <a:ext cx="4386240" cy="273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1000"/>
          </a:bodyPr>
          <a:p>
            <a:pPr marL="274320" indent="-273600" algn="ctr">
              <a:lnSpc>
                <a:spcPct val="100000"/>
              </a:lnSpc>
              <a:spcBef>
                <a:spcPts val="879"/>
              </a:spcBef>
              <a:buClr>
                <a:srgbClr val="31b6fd"/>
              </a:buClr>
              <a:buFont typeface="Symbol"/>
              <a:buChar char=""/>
            </a:pPr>
            <a:r>
              <a:rPr b="1" lang="ru-RU" sz="4400" spc="-1" strike="noStrike">
                <a:solidFill>
                  <a:srgbClr val="000000"/>
                </a:solidFill>
                <a:latin typeface="Times New Roman"/>
              </a:rPr>
              <a:t>ФЗ ОТ 25 декабря 2008 № 273-ФЗ </a:t>
            </a:r>
            <a:endParaRPr b="0" lang="ru-RU" sz="4400" spc="-1" strike="noStrike">
              <a:latin typeface="Arial"/>
            </a:endParaRPr>
          </a:p>
          <a:p>
            <a:pPr marL="274320" indent="-273600" algn="ctr">
              <a:lnSpc>
                <a:spcPct val="100000"/>
              </a:lnSpc>
              <a:spcBef>
                <a:spcPts val="879"/>
              </a:spcBef>
              <a:buClr>
                <a:srgbClr val="31b6fd"/>
              </a:buClr>
              <a:buFont typeface="Symbol"/>
              <a:buChar char=""/>
            </a:pPr>
            <a:r>
              <a:rPr b="1" lang="ru-RU" sz="4400" spc="-1" strike="noStrike">
                <a:solidFill>
                  <a:srgbClr val="000000"/>
                </a:solidFill>
                <a:latin typeface="Times New Roman"/>
              </a:rPr>
              <a:t>«О противодействии коррупции»</a:t>
            </a:r>
            <a:endParaRPr b="0" lang="ru-RU" sz="4400" spc="-1" strike="noStrike">
              <a:latin typeface="Arial"/>
            </a:endParaRPr>
          </a:p>
          <a:p>
            <a:pPr marL="274320" indent="-273600" algn="ctr">
              <a:lnSpc>
                <a:spcPct val="100000"/>
              </a:lnSpc>
              <a:spcBef>
                <a:spcPts val="879"/>
              </a:spcBef>
              <a:buClr>
                <a:srgbClr val="31b6fd"/>
              </a:buClr>
              <a:buFont typeface="Symbol"/>
              <a:buChar char=""/>
            </a:pPr>
            <a:r>
              <a:rPr b="1" lang="ru-RU" sz="4400" spc="-1" strike="noStrike">
                <a:solidFill>
                  <a:srgbClr val="000000"/>
                </a:solidFill>
                <a:latin typeface="Times New Roman"/>
              </a:rPr>
              <a:t>Статья 13.3. Обязанность организаций принимать меры по предупреждению коррупции </a:t>
            </a:r>
            <a:endParaRPr b="0" lang="ru-RU" sz="4400" spc="-1" strike="noStrike">
              <a:latin typeface="Arial"/>
            </a:endParaRPr>
          </a:p>
          <a:p>
            <a:pPr marL="274320" indent="-273600" algn="ctr">
              <a:lnSpc>
                <a:spcPct val="100000"/>
              </a:lnSpc>
              <a:spcBef>
                <a:spcPts val="879"/>
              </a:spcBef>
              <a:buClr>
                <a:srgbClr val="31b6fd"/>
              </a:buClr>
              <a:buFont typeface="Symbol"/>
              <a:buChar char=""/>
            </a:pPr>
            <a:r>
              <a:rPr b="1" lang="ru-RU" sz="4400" spc="-1" strike="noStrike">
                <a:solidFill>
                  <a:srgbClr val="000000"/>
                </a:solidFill>
                <a:latin typeface="Times New Roman"/>
              </a:rPr>
              <a:t>(03.12.2012 № 231 - ФЗ)</a:t>
            </a:r>
            <a:endParaRPr b="0" lang="ru-RU" sz="4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40"/>
              </a:spcBef>
            </a:pPr>
            <a:endParaRPr b="0" lang="ru-RU" sz="4400" spc="-1" strike="noStrike">
              <a:latin typeface="Arial"/>
            </a:endParaRPr>
          </a:p>
          <a:p>
            <a:pPr marL="274320" indent="-273600" algn="just">
              <a:lnSpc>
                <a:spcPct val="100000"/>
              </a:lnSpc>
              <a:spcBef>
                <a:spcPts val="740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37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3700" spc="-1" strike="noStrike">
                <a:solidFill>
                  <a:srgbClr val="000000"/>
                </a:solidFill>
                <a:latin typeface="Times New Roman"/>
              </a:rPr>
              <a:t>Организации обязаны разрабатывать и принимать меры по предупреждению коррупции.</a:t>
            </a:r>
            <a:endParaRPr b="0" lang="ru-RU" sz="3700" spc="-1" strike="noStrike">
              <a:latin typeface="Arial"/>
            </a:endParaRPr>
          </a:p>
          <a:p>
            <a:pPr marL="274320" indent="-273600" algn="just">
              <a:lnSpc>
                <a:spcPct val="100000"/>
              </a:lnSpc>
              <a:spcBef>
                <a:spcPts val="740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3700" spc="-1" strike="noStrike">
                <a:solidFill>
                  <a:srgbClr val="000000"/>
                </a:solidFill>
                <a:latin typeface="Times New Roman"/>
              </a:rPr>
              <a:t>Меры по предупреждению коррупции, принимаемые в организации, могут включать:</a:t>
            </a:r>
            <a:endParaRPr b="0" lang="ru-RU" sz="3700" spc="-1" strike="noStrike">
              <a:latin typeface="Arial"/>
            </a:endParaRPr>
          </a:p>
          <a:p>
            <a:pPr marL="274320" indent="-273600" algn="just">
              <a:lnSpc>
                <a:spcPct val="100000"/>
              </a:lnSpc>
              <a:spcBef>
                <a:spcPts val="740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3700" spc="-1" strike="noStrike">
                <a:solidFill>
                  <a:srgbClr val="000000"/>
                </a:solidFill>
                <a:latin typeface="Times New Roman"/>
              </a:rPr>
              <a:t>1) определение подразделений или должностных лиц, ответственных за профилактику коррупционных и иных правонарушений;</a:t>
            </a:r>
            <a:endParaRPr b="0" lang="ru-RU" sz="3700" spc="-1" strike="noStrike">
              <a:latin typeface="Arial"/>
            </a:endParaRPr>
          </a:p>
          <a:p>
            <a:pPr marL="274320" indent="-273600" algn="just">
              <a:lnSpc>
                <a:spcPct val="100000"/>
              </a:lnSpc>
              <a:spcBef>
                <a:spcPts val="740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3700" spc="-1" strike="noStrike">
                <a:solidFill>
                  <a:srgbClr val="000000"/>
                </a:solidFill>
                <a:latin typeface="Times New Roman"/>
              </a:rPr>
              <a:t>2) сотрудничество организации с правоохранительными органами;</a:t>
            </a:r>
            <a:endParaRPr b="0" lang="ru-RU" sz="3700" spc="-1" strike="noStrike">
              <a:latin typeface="Arial"/>
            </a:endParaRPr>
          </a:p>
          <a:p>
            <a:pPr marL="274320" indent="-273600" algn="just">
              <a:lnSpc>
                <a:spcPct val="100000"/>
              </a:lnSpc>
              <a:spcBef>
                <a:spcPts val="740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3700" spc="-1" strike="noStrike">
                <a:solidFill>
                  <a:srgbClr val="000000"/>
                </a:solidFill>
                <a:latin typeface="Times New Roman"/>
              </a:rPr>
              <a:t>3) разработку и внедрение в практику стандартов и процедур, направленных на обеспечение добросовестной работы организации;</a:t>
            </a:r>
            <a:endParaRPr b="0" lang="ru-RU" sz="3700" spc="-1" strike="noStrike">
              <a:latin typeface="Arial"/>
            </a:endParaRPr>
          </a:p>
          <a:p>
            <a:pPr marL="274320" indent="-273600" algn="just">
              <a:lnSpc>
                <a:spcPct val="100000"/>
              </a:lnSpc>
              <a:spcBef>
                <a:spcPts val="740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3700" spc="-1" strike="noStrike">
                <a:solidFill>
                  <a:srgbClr val="000000"/>
                </a:solidFill>
                <a:latin typeface="Times New Roman"/>
              </a:rPr>
              <a:t>4) принятие кодекса этики и служебного поведения работников организации;</a:t>
            </a:r>
            <a:endParaRPr b="0" lang="ru-RU" sz="3700" spc="-1" strike="noStrike">
              <a:latin typeface="Arial"/>
            </a:endParaRPr>
          </a:p>
          <a:p>
            <a:pPr marL="274320" indent="-273600" algn="just">
              <a:lnSpc>
                <a:spcPct val="100000"/>
              </a:lnSpc>
              <a:spcBef>
                <a:spcPts val="740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3700" spc="-1" strike="noStrike">
                <a:solidFill>
                  <a:srgbClr val="000000"/>
                </a:solidFill>
                <a:latin typeface="Times New Roman"/>
              </a:rPr>
              <a:t>5) предотвращение и урегулирование конфликта интересов;</a:t>
            </a:r>
            <a:endParaRPr b="0" lang="ru-RU" sz="3700" spc="-1" strike="noStrike">
              <a:latin typeface="Arial"/>
            </a:endParaRPr>
          </a:p>
          <a:p>
            <a:pPr marL="274320" indent="-273600" algn="just">
              <a:lnSpc>
                <a:spcPct val="100000"/>
              </a:lnSpc>
              <a:spcBef>
                <a:spcPts val="740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3700" spc="-1" strike="noStrike">
                <a:solidFill>
                  <a:srgbClr val="000000"/>
                </a:solidFill>
                <a:latin typeface="Times New Roman"/>
              </a:rPr>
              <a:t>6) недопущение составления неофициальной отчетности и использования поддельных документов.</a:t>
            </a:r>
            <a:endParaRPr b="0" lang="ru-RU" sz="37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ru-RU" sz="3700" spc="-1" strike="noStrike">
              <a:latin typeface="Arial"/>
            </a:endParaRPr>
          </a:p>
        </p:txBody>
      </p:sp>
      <p:sp>
        <p:nvSpPr>
          <p:cNvPr id="108" name="CustomShape 3"/>
          <p:cNvSpPr/>
          <p:nvPr/>
        </p:nvSpPr>
        <p:spPr>
          <a:xfrm>
            <a:off x="457200" y="253800"/>
            <a:ext cx="8228880" cy="64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68000"/>
          </a:bodyPr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МИНИСТЕРСТВО ОБЩЕСТВЕННОЙ БЕЗОПАСНОСТИ СВЕРДЛОВСКОЙ ОБЛАСТИ </a:t>
            </a:r>
            <a:br/>
            <a:br/>
            <a:r>
              <a:rPr b="0" i="1" lang="ru-RU" sz="1600" spc="-1" strike="noStrike">
                <a:solidFill>
                  <a:srgbClr val="000000"/>
                </a:solidFill>
                <a:latin typeface="Times New Roman"/>
              </a:rPr>
              <a:t>ВВЕДЕНИЕ АНТИКОРРУПЦИОННОЙ КОРПОРАТИВНОЙ КУЛЬТУРЫ 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09" name="CustomShape 4"/>
          <p:cNvSpPr/>
          <p:nvPr/>
        </p:nvSpPr>
        <p:spPr>
          <a:xfrm>
            <a:off x="262800" y="1050840"/>
            <a:ext cx="3773880" cy="5032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Государственные учреждения Свердловской области, подведомственные Министерству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10" name="CustomShape 5"/>
          <p:cNvSpPr/>
          <p:nvPr/>
        </p:nvSpPr>
        <p:spPr>
          <a:xfrm>
            <a:off x="262800" y="1680480"/>
            <a:ext cx="3809880" cy="7196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Государственное казенное учреждение Свердловской области «Территориальный центр мониторинга и реагирования на чрезвычайные ситуации в Свердловской области»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11" name="CustomShape 6"/>
          <p:cNvSpPr/>
          <p:nvPr/>
        </p:nvSpPr>
        <p:spPr>
          <a:xfrm>
            <a:off x="262800" y="3147840"/>
            <a:ext cx="3809880" cy="90432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Государственное казенное учреждение дополнительного профессионального образования Свердловской области «Учебно-методический центр по гражданской обороне и чрезвычайным ситуациям Свердловской области»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12" name="CustomShape 7"/>
          <p:cNvSpPr/>
          <p:nvPr/>
        </p:nvSpPr>
        <p:spPr>
          <a:xfrm>
            <a:off x="262800" y="2498760"/>
            <a:ext cx="3809880" cy="5392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Государственное казенное учреждение Свердловской области «Служба спасения Свердловской области»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13" name="CustomShape 8"/>
          <p:cNvSpPr/>
          <p:nvPr/>
        </p:nvSpPr>
        <p:spPr>
          <a:xfrm>
            <a:off x="251280" y="4167720"/>
            <a:ext cx="3816000" cy="8632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Государственные казенные пожарно – технические учреждения Свердловской области «Отряды противопожарной службы Свердловской области №1, №2, №5, №6, №12, №13, №14, №15, №16, №18, №19, №20»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14" name="CustomShape 9"/>
          <p:cNvSpPr/>
          <p:nvPr/>
        </p:nvSpPr>
        <p:spPr>
          <a:xfrm>
            <a:off x="1856520" y="1554840"/>
            <a:ext cx="360" cy="161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31b6fd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5" name="Line 10"/>
          <p:cNvSpPr/>
          <p:nvPr/>
        </p:nvSpPr>
        <p:spPr>
          <a:xfrm>
            <a:off x="1842480" y="2400840"/>
            <a:ext cx="0" cy="97560"/>
          </a:xfrm>
          <a:prstGeom prst="line">
            <a:avLst/>
          </a:prstGeom>
          <a:ln>
            <a:solidFill>
              <a:srgbClr val="31b6f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CustomShape 11"/>
          <p:cNvSpPr/>
          <p:nvPr/>
        </p:nvSpPr>
        <p:spPr>
          <a:xfrm>
            <a:off x="1842480" y="3327480"/>
            <a:ext cx="360" cy="360"/>
          </a:xfrm>
          <a:custGeom>
            <a:avLst/>
            <a:gdLst/>
            <a:ahLst/>
            <a:rect l="l" t="t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31b6fd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Line 12"/>
          <p:cNvSpPr/>
          <p:nvPr/>
        </p:nvSpPr>
        <p:spPr>
          <a:xfrm>
            <a:off x="1842480" y="3038760"/>
            <a:ext cx="0" cy="108720"/>
          </a:xfrm>
          <a:prstGeom prst="line">
            <a:avLst/>
          </a:prstGeom>
          <a:ln>
            <a:solidFill>
              <a:srgbClr val="31b6f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CustomShape 13"/>
          <p:cNvSpPr/>
          <p:nvPr/>
        </p:nvSpPr>
        <p:spPr>
          <a:xfrm>
            <a:off x="4073400" y="2040840"/>
            <a:ext cx="4312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31b6fd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" name="CustomShape 14"/>
          <p:cNvSpPr/>
          <p:nvPr/>
        </p:nvSpPr>
        <p:spPr>
          <a:xfrm>
            <a:off x="4073400" y="2768760"/>
            <a:ext cx="4312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31b6fd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CustomShape 15"/>
          <p:cNvSpPr/>
          <p:nvPr/>
        </p:nvSpPr>
        <p:spPr>
          <a:xfrm>
            <a:off x="4068000" y="3723840"/>
            <a:ext cx="4312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31b6fd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CustomShape 16"/>
          <p:cNvSpPr/>
          <p:nvPr/>
        </p:nvSpPr>
        <p:spPr>
          <a:xfrm flipV="1">
            <a:off x="4073400" y="3818520"/>
            <a:ext cx="431280" cy="347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31b6fd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CustomShape 17"/>
          <p:cNvSpPr/>
          <p:nvPr/>
        </p:nvSpPr>
        <p:spPr>
          <a:xfrm>
            <a:off x="3459960" y="848880"/>
            <a:ext cx="1215360" cy="21024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31b6fd"/>
          </a:solidFill>
          <a:ln>
            <a:solidFill>
              <a:srgbClr val="195e8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CustomShape 18"/>
          <p:cNvSpPr/>
          <p:nvPr/>
        </p:nvSpPr>
        <p:spPr>
          <a:xfrm>
            <a:off x="3990960" y="4687560"/>
            <a:ext cx="11610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F801C360-51AC-4346-8004-EAFB491AEF88}" type="slidenum">
              <a:rPr b="0" lang="ru-RU" sz="1000" spc="-1" strike="noStrike">
                <a:solidFill>
                  <a:srgbClr val="073e87"/>
                </a:solidFill>
                <a:latin typeface="Candara"/>
              </a:rPr>
              <a:t>&lt;номер&gt;</a:t>
            </a:fld>
            <a:endParaRPr b="0" lang="ru-RU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467640" y="195480"/>
            <a:ext cx="8218440" cy="91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3000"/>
          </a:bodyPr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МИНИСТЕРСТВО ОБЩЕСТВЕННОЙ БЕЗОПАСНОСТИ СВЕРДЛОВСКОЙ ОБЛАСТИ</a:t>
            </a:r>
            <a:br/>
            <a:br/>
            <a:r>
              <a:rPr b="0" i="1" lang="ru-RU" sz="1600" spc="-1" strike="noStrike">
                <a:solidFill>
                  <a:srgbClr val="000000"/>
                </a:solidFill>
                <a:latin typeface="Times New Roman"/>
              </a:rPr>
              <a:t>ТРЕННИНГ ПО ВОПРОСАМ ФОРМИРОВАНИЯ СТАНДАРТОВ АНТИКОРРУПЦИОННОГО ПОВЕДЕНИЯ 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125" name="Picture 2" descr="C:\Users\e.lisnitskaya\Desktop\ПОДГОТОВКА К СЕМИНАРУ В дЕПАРТАМЕНТЕ ПРОТИВОДЕЙСТВИЯ КОРРУПЦИИ\с надписью.jpg"/>
          <p:cNvPicPr/>
          <p:nvPr/>
        </p:nvPicPr>
        <p:blipFill>
          <a:blip r:embed="rId1"/>
          <a:stretch/>
        </p:blipFill>
        <p:spPr>
          <a:xfrm>
            <a:off x="1547640" y="1275480"/>
            <a:ext cx="6048000" cy="3671640"/>
          </a:xfrm>
          <a:prstGeom prst="rect">
            <a:avLst/>
          </a:prstGeom>
          <a:ln w="0">
            <a:noFill/>
          </a:ln>
        </p:spPr>
      </p:pic>
      <p:sp>
        <p:nvSpPr>
          <p:cNvPr id="126" name="CustomShape 2"/>
          <p:cNvSpPr/>
          <p:nvPr/>
        </p:nvSpPr>
        <p:spPr>
          <a:xfrm>
            <a:off x="3990960" y="4687560"/>
            <a:ext cx="11610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1406FD6B-AF7E-4AEE-8906-FF9E71A34774}" type="slidenum">
              <a:rPr b="0" lang="ru-RU" sz="1000" spc="-1" strike="noStrike">
                <a:solidFill>
                  <a:srgbClr val="073e87"/>
                </a:solidFill>
                <a:latin typeface="Candara"/>
              </a:rPr>
              <a:t>&lt;номер&gt;</a:t>
            </a:fld>
            <a:endParaRPr b="0" lang="ru-RU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457200" y="253800"/>
            <a:ext cx="8228880" cy="75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МИНИСТЕРСТВО ОБЩЕСТВЕННОЙ БЕЗОПАСНОСТИ СВЕРДЛОВСКОЙ ОБЛАСТИ</a:t>
            </a:r>
            <a:br/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 </a:t>
            </a:r>
            <a:br/>
            <a:r>
              <a:rPr b="0" i="1" lang="ru-RU" sz="2000" spc="-1" strike="noStrike">
                <a:solidFill>
                  <a:srgbClr val="000000"/>
                </a:solidFill>
                <a:latin typeface="Times New Roman"/>
              </a:rPr>
              <a:t>ТЕОРЕТИЧЕСКАЯ ЧАСТЬ ТРЕНИННГА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28" name="Picture 2" descr="C:\Users\e.lisnitskaya\Desktop\6fd9a78a-a727-42ea-977e-b5c782028d4d.jpg"/>
          <p:cNvPicPr/>
          <p:nvPr/>
        </p:nvPicPr>
        <p:blipFill>
          <a:blip r:embed="rId1"/>
          <a:stretch/>
        </p:blipFill>
        <p:spPr>
          <a:xfrm>
            <a:off x="219240" y="1131120"/>
            <a:ext cx="2587680" cy="2587680"/>
          </a:xfrm>
          <a:prstGeom prst="rect">
            <a:avLst/>
          </a:prstGeom>
          <a:ln w="0">
            <a:noFill/>
          </a:ln>
        </p:spPr>
      </p:pic>
      <p:pic>
        <p:nvPicPr>
          <p:cNvPr id="129" name="Picture 4" descr="C:\Users\e.lisnitskaya\Desktop\dcc1304d-fc1a-4dfd-a4d4-a370bc90056e.jpg"/>
          <p:cNvPicPr/>
          <p:nvPr/>
        </p:nvPicPr>
        <p:blipFill>
          <a:blip r:embed="rId2"/>
          <a:stretch/>
        </p:blipFill>
        <p:spPr>
          <a:xfrm>
            <a:off x="3042000" y="2542320"/>
            <a:ext cx="2519640" cy="2600640"/>
          </a:xfrm>
          <a:prstGeom prst="rect">
            <a:avLst/>
          </a:prstGeom>
          <a:ln w="0">
            <a:noFill/>
          </a:ln>
        </p:spPr>
      </p:pic>
      <p:pic>
        <p:nvPicPr>
          <p:cNvPr id="130" name="Picture 5" descr="C:\Users\e.lisnitskaya\Desktop\16479f67-33d9-44fe-ae71-19783ab7a563.jpg"/>
          <p:cNvPicPr/>
          <p:nvPr/>
        </p:nvPicPr>
        <p:blipFill>
          <a:blip r:embed="rId3"/>
          <a:stretch/>
        </p:blipFill>
        <p:spPr>
          <a:xfrm>
            <a:off x="5796000" y="1113480"/>
            <a:ext cx="3167640" cy="2501640"/>
          </a:xfrm>
          <a:prstGeom prst="rect">
            <a:avLst/>
          </a:prstGeom>
          <a:ln w="0">
            <a:noFill/>
          </a:ln>
        </p:spPr>
      </p:pic>
      <p:pic>
        <p:nvPicPr>
          <p:cNvPr id="131" name="Picture 6" descr=""/>
          <p:cNvPicPr/>
          <p:nvPr/>
        </p:nvPicPr>
        <p:blipFill>
          <a:blip r:embed="rId4"/>
          <a:stretch/>
        </p:blipFill>
        <p:spPr>
          <a:xfrm>
            <a:off x="179640" y="3703320"/>
            <a:ext cx="2577600" cy="1340280"/>
          </a:xfrm>
          <a:prstGeom prst="rect">
            <a:avLst/>
          </a:prstGeom>
          <a:ln w="0">
            <a:noFill/>
          </a:ln>
        </p:spPr>
      </p:pic>
      <p:pic>
        <p:nvPicPr>
          <p:cNvPr id="132" name="Picture 7" descr=""/>
          <p:cNvPicPr/>
          <p:nvPr/>
        </p:nvPicPr>
        <p:blipFill>
          <a:blip r:embed="rId5"/>
          <a:stretch/>
        </p:blipFill>
        <p:spPr>
          <a:xfrm rot="21420000">
            <a:off x="6222240" y="3582360"/>
            <a:ext cx="2455560" cy="1462320"/>
          </a:xfrm>
          <a:prstGeom prst="rect">
            <a:avLst/>
          </a:prstGeom>
          <a:ln w="0">
            <a:noFill/>
          </a:ln>
        </p:spPr>
      </p:pic>
      <p:pic>
        <p:nvPicPr>
          <p:cNvPr id="133" name="Picture 9" descr="D:\Любимая\Личка\Я\ПОДГОТОВКА К СЕМИНАРУ В дЕПАРТАМЕНТЕ ПРОТИВОДЕЙСТВИЯ КОРРУПЦИИ\IMG_0021.JPG"/>
          <p:cNvPicPr/>
          <p:nvPr/>
        </p:nvPicPr>
        <p:blipFill>
          <a:blip r:embed="rId6"/>
          <a:stretch/>
        </p:blipFill>
        <p:spPr>
          <a:xfrm>
            <a:off x="3042000" y="1113120"/>
            <a:ext cx="2519640" cy="1458000"/>
          </a:xfrm>
          <a:prstGeom prst="rect">
            <a:avLst/>
          </a:prstGeom>
          <a:ln w="0">
            <a:noFill/>
          </a:ln>
        </p:spPr>
      </p:pic>
      <p:sp>
        <p:nvSpPr>
          <p:cNvPr id="134" name="CustomShape 2"/>
          <p:cNvSpPr/>
          <p:nvPr/>
        </p:nvSpPr>
        <p:spPr>
          <a:xfrm>
            <a:off x="3990960" y="4687560"/>
            <a:ext cx="11610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AE8F6570-A853-4661-A53B-55BA2F41A436}" type="slidenum">
              <a:rPr b="0" lang="ru-RU" sz="1000" spc="-1" strike="noStrike">
                <a:solidFill>
                  <a:srgbClr val="073e87"/>
                </a:solidFill>
                <a:latin typeface="Candara"/>
              </a:rPr>
              <a:t>&lt;номер&gt;</a:t>
            </a:fld>
            <a:endParaRPr b="0" lang="ru-RU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457200" y="253800"/>
            <a:ext cx="8228880" cy="69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45000"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МИНИСТЕРСТВО ОБЩЕСТВЕННОЙ БЕЗОПАСНОСТИ СВЕРДЛОВСКОЙ ОБЛАСТИ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</a:t>
            </a:r>
            <a:br/>
            <a:r>
              <a:rPr b="0" i="1" lang="ru-RU" sz="1800" spc="-1" strike="noStrike">
                <a:solidFill>
                  <a:srgbClr val="000000"/>
                </a:solidFill>
                <a:latin typeface="Times New Roman"/>
              </a:rPr>
              <a:t>ПРАКТИЧЕСКАЯ ЧАСТЬ ТРЕННИНГА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36" name="Picture 2" descr="D:\Любимая\Личка\Я\ПОДГОТОВКА К СЕМИНАРУ В дЕПАРТАМЕНТЕ ПРОТИВОДЕЙСТВИЯ КОРРУПЦИИ\IMG_0133.JPG"/>
          <p:cNvPicPr/>
          <p:nvPr/>
        </p:nvPicPr>
        <p:blipFill>
          <a:blip r:embed="rId1"/>
          <a:stretch/>
        </p:blipFill>
        <p:spPr>
          <a:xfrm>
            <a:off x="2364120" y="921600"/>
            <a:ext cx="1797120" cy="917280"/>
          </a:xfrm>
          <a:prstGeom prst="rect">
            <a:avLst/>
          </a:prstGeom>
          <a:ln w="0">
            <a:noFill/>
          </a:ln>
        </p:spPr>
      </p:pic>
      <p:pic>
        <p:nvPicPr>
          <p:cNvPr id="137" name="Picture 3" descr="D:\Любимая\Личка\Я\ПОДГОТОВКА К СЕМИНАРУ В дЕПАРТАМЕНТЕ ПРОТИВОДЕЙСТВИЯ КОРРУПЦИИ\FullSizeRender.jpg"/>
          <p:cNvPicPr/>
          <p:nvPr/>
        </p:nvPicPr>
        <p:blipFill>
          <a:blip r:embed="rId2"/>
          <a:stretch/>
        </p:blipFill>
        <p:spPr>
          <a:xfrm>
            <a:off x="4716000" y="1005480"/>
            <a:ext cx="3959640" cy="1430280"/>
          </a:xfrm>
          <a:prstGeom prst="rect">
            <a:avLst/>
          </a:prstGeom>
          <a:ln w="0">
            <a:noFill/>
          </a:ln>
        </p:spPr>
      </p:pic>
      <p:pic>
        <p:nvPicPr>
          <p:cNvPr id="138" name="Picture 4" descr="D:\Любимая\Личка\Я\ПОДГОТОВКА К СЕМИНАРУ В дЕПАРТАМЕНТЕ ПРОТИВОДЕЙСТВИЯ КОРРУПЦИИ\IMG_0139.JPG"/>
          <p:cNvPicPr/>
          <p:nvPr/>
        </p:nvPicPr>
        <p:blipFill>
          <a:blip r:embed="rId3"/>
          <a:stretch/>
        </p:blipFill>
        <p:spPr>
          <a:xfrm>
            <a:off x="467640" y="1403280"/>
            <a:ext cx="1799640" cy="863280"/>
          </a:xfrm>
          <a:prstGeom prst="rect">
            <a:avLst/>
          </a:prstGeom>
          <a:ln w="0">
            <a:noFill/>
          </a:ln>
        </p:spPr>
      </p:pic>
      <p:sp>
        <p:nvSpPr>
          <p:cNvPr id="139" name="CustomShape 2"/>
          <p:cNvSpPr/>
          <p:nvPr/>
        </p:nvSpPr>
        <p:spPr>
          <a:xfrm>
            <a:off x="4191120" y="1653480"/>
            <a:ext cx="524160" cy="1810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1b6fd"/>
          </a:solidFill>
          <a:ln>
            <a:solidFill>
              <a:srgbClr val="195e8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CustomShape 3"/>
          <p:cNvSpPr/>
          <p:nvPr/>
        </p:nvSpPr>
        <p:spPr>
          <a:xfrm>
            <a:off x="6729120" y="2442240"/>
            <a:ext cx="241560" cy="1288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1b6fd"/>
          </a:solidFill>
          <a:ln>
            <a:solidFill>
              <a:srgbClr val="195e8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4"/>
          <p:cNvSpPr/>
          <p:nvPr/>
        </p:nvSpPr>
        <p:spPr>
          <a:xfrm>
            <a:off x="3990960" y="4687560"/>
            <a:ext cx="11610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97E6C24A-B1C2-421C-A1BB-939580F632FD}" type="slidenum">
              <a:rPr b="0" lang="ru-RU" sz="1000" spc="-1" strike="noStrike">
                <a:solidFill>
                  <a:srgbClr val="073e87"/>
                </a:solidFill>
                <a:latin typeface="Candara"/>
              </a:rPr>
              <a:t>&lt;номер&gt;</a:t>
            </a:fld>
            <a:endParaRPr b="0" lang="ru-RU" sz="1000" spc="-1" strike="noStrike">
              <a:latin typeface="Arial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4"/>
          <a:stretch/>
        </p:blipFill>
        <p:spPr>
          <a:xfrm>
            <a:off x="749160" y="2565360"/>
            <a:ext cx="7048080" cy="2476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457200" y="253800"/>
            <a:ext cx="8228880" cy="75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МИНИСТЕРСТВО ОБЩЕСТВЕННОЙ БЕЗОПАСНОСТИ СВЕРДЛОВСКОЙ ОБЛАСТИ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431640" y="2156760"/>
            <a:ext cx="4968000" cy="2159640"/>
          </a:xfrm>
          <a:prstGeom prst="rect">
            <a:avLst/>
          </a:prstGeom>
          <a:solidFill>
            <a:schemeClr val="bg1"/>
          </a:solidFill>
          <a:ln>
            <a:solidFill>
              <a:srgbClr val="195e8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CustomShape 3"/>
          <p:cNvSpPr/>
          <p:nvPr/>
        </p:nvSpPr>
        <p:spPr>
          <a:xfrm>
            <a:off x="5580000" y="2139840"/>
            <a:ext cx="3095640" cy="2159640"/>
          </a:xfrm>
          <a:prstGeom prst="rect">
            <a:avLst/>
          </a:prstGeom>
          <a:solidFill>
            <a:schemeClr val="bg1"/>
          </a:solidFill>
          <a:ln>
            <a:solidFill>
              <a:srgbClr val="195e8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CustomShape 4"/>
          <p:cNvSpPr/>
          <p:nvPr/>
        </p:nvSpPr>
        <p:spPr>
          <a:xfrm>
            <a:off x="1860840" y="2949840"/>
            <a:ext cx="45000" cy="36864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7" name="Picture 4" descr=""/>
          <p:cNvPicPr/>
          <p:nvPr/>
        </p:nvPicPr>
        <p:blipFill>
          <a:blip r:embed="rId1"/>
          <a:stretch/>
        </p:blipFill>
        <p:spPr>
          <a:xfrm>
            <a:off x="539640" y="2246400"/>
            <a:ext cx="4751640" cy="2159640"/>
          </a:xfrm>
          <a:prstGeom prst="rect">
            <a:avLst/>
          </a:prstGeom>
          <a:ln w="0">
            <a:noFill/>
          </a:ln>
        </p:spPr>
      </p:pic>
      <p:pic>
        <p:nvPicPr>
          <p:cNvPr id="148" name="Picture 5" descr="C:\Users\e.lisnitskaya\Desktop\практикум фото\DSCN7232.JPG"/>
          <p:cNvPicPr/>
          <p:nvPr/>
        </p:nvPicPr>
        <p:blipFill>
          <a:blip r:embed="rId2"/>
          <a:stretch/>
        </p:blipFill>
        <p:spPr>
          <a:xfrm>
            <a:off x="5646240" y="2156760"/>
            <a:ext cx="2957400" cy="2088360"/>
          </a:xfrm>
          <a:prstGeom prst="rect">
            <a:avLst/>
          </a:prstGeom>
          <a:ln w="0">
            <a:noFill/>
          </a:ln>
        </p:spPr>
      </p:pic>
      <p:sp>
        <p:nvSpPr>
          <p:cNvPr id="149" name="CustomShape 5"/>
          <p:cNvSpPr/>
          <p:nvPr/>
        </p:nvSpPr>
        <p:spPr>
          <a:xfrm>
            <a:off x="3990960" y="4687560"/>
            <a:ext cx="11610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5DAD0325-36EB-4982-B839-2F37BCA47BCC}" type="slidenum">
              <a:rPr b="0" lang="ru-RU" sz="1000" spc="-1" strike="noStrike">
                <a:solidFill>
                  <a:srgbClr val="073e87"/>
                </a:solidFill>
                <a:latin typeface="Candara"/>
              </a:rPr>
              <a:t>&lt;номер&gt;</a:t>
            </a:fld>
            <a:endParaRPr b="0" lang="ru-RU" sz="1000" spc="-1" strike="noStrike">
              <a:latin typeface="Arial"/>
            </a:endParaRPr>
          </a:p>
        </p:txBody>
      </p:sp>
      <p:sp>
        <p:nvSpPr>
          <p:cNvPr id="150" name="CustomShape 6"/>
          <p:cNvSpPr/>
          <p:nvPr/>
        </p:nvSpPr>
        <p:spPr>
          <a:xfrm>
            <a:off x="251640" y="897480"/>
            <a:ext cx="8424360" cy="10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38000"/>
          </a:bodyPr>
          <a:p>
            <a:pPr marL="274320" indent="-273600" algn="ctr">
              <a:lnSpc>
                <a:spcPct val="100000"/>
              </a:lnSpc>
              <a:spcBef>
                <a:spcPts val="320"/>
              </a:spcBef>
              <a:buClr>
                <a:srgbClr val="31b6fd"/>
              </a:buClr>
              <a:buFont typeface="Symbol"/>
              <a:buChar char=""/>
            </a:pPr>
            <a:r>
              <a:rPr b="0" i="1" lang="ru-RU" sz="1600" spc="-1" strike="noStrike">
                <a:solidFill>
                  <a:srgbClr val="000000"/>
                </a:solidFill>
                <a:latin typeface="Times New Roman"/>
              </a:rPr>
              <a:t>СЕМИНАР – ПРАКТИКУМ  С РУКОВОДИТЕЛЯМИ И РАБОТНИКАМИ ГОСУДАРСТВЕННЫХ УЧРЕЖДЕНИЙ СВЕРДЛОВСКОЙ ОБЛАСТИ, ПОДВЕДОМСТВЕННЫХ  МИНИСТЕРСТВУ ОБЩЕСТВЕННОЙ БЕЗОПАСНОСТИ СВЕРДЛОВСКОЙ ОБЛАСТИ «МЕРЫ ОТВЕТСТВЕННОСТИ ЗА НЕВЫПОЛНЕНИЕ ТРЕБОВАНИЙ ЗАКОНОДАТЕЛЬСТВА О ПРОТИВОДЕЙСТВИИ КОРРУПЦИИ. ПЕРСОНАЛЬНАЯ ОТВЕТСТВЕННОСТЬ ЗА НЕСОБЛЮДЕНИЕ ОБЯЗАТЕЛЬНЫХ ТРЕБОВАНИЙ, ОГРАНИЧЕНИЙ И ЗАПРЕТОВ» 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i="1" lang="ru-RU" sz="1600" spc="-1" strike="noStrike">
                <a:solidFill>
                  <a:srgbClr val="000000"/>
                </a:solidFill>
                <a:latin typeface="Times New Roman"/>
              </a:rPr>
              <a:t>(РЕЖИМ ВИДЕОКОНФЕРЕНЦСВЯЗИ)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" name="Table 1"/>
          <p:cNvGraphicFramePr/>
          <p:nvPr/>
        </p:nvGraphicFramePr>
        <p:xfrm>
          <a:off x="323640" y="1167480"/>
          <a:ext cx="5563800" cy="2576520"/>
        </p:xfrm>
        <a:graphic>
          <a:graphicData uri="http://schemas.openxmlformats.org/drawingml/2006/table">
            <a:tbl>
              <a:tblPr/>
              <a:tblGrid>
                <a:gridCol w="218880"/>
                <a:gridCol w="218880"/>
                <a:gridCol w="405720"/>
                <a:gridCol w="1022400"/>
                <a:gridCol w="886680"/>
                <a:gridCol w="739080"/>
                <a:gridCol w="689400"/>
                <a:gridCol w="689760"/>
                <a:gridCol w="693000"/>
              </a:tblGrid>
              <a:tr h="108000">
                <a:tc gridSpan="2">
                  <a:txBody>
                    <a:bodyPr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500" spc="-1" strike="noStrike">
                          <a:solidFill>
                            <a:srgbClr val="ffffff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600" spc="-1" strike="noStrike">
                          <a:solidFill>
                            <a:srgbClr val="ffffff"/>
                          </a:solidFill>
                          <a:latin typeface="Candara"/>
                        </a:rPr>
                        <a:t>№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600" spc="-1" strike="noStrike">
                          <a:solidFill>
                            <a:srgbClr val="ffffff"/>
                          </a:solidFill>
                          <a:latin typeface="Candara"/>
                        </a:rPr>
                        <a:t>Учреждение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600" spc="-1" strike="noStrike">
                          <a:solidFill>
                            <a:srgbClr val="ffffff"/>
                          </a:solidFill>
                          <a:latin typeface="Candara"/>
                        </a:rPr>
                        <a:t>Кейс 1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600" spc="-1" strike="noStrike">
                          <a:solidFill>
                            <a:srgbClr val="ffffff"/>
                          </a:solidFill>
                          <a:latin typeface="Candara"/>
                        </a:rPr>
                        <a:t>Кейс 2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600" spc="-1" strike="noStrike">
                          <a:solidFill>
                            <a:srgbClr val="ffffff"/>
                          </a:solidFill>
                          <a:latin typeface="Candara"/>
                        </a:rPr>
                        <a:t>Кейс 3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600" spc="-1" strike="noStrike">
                          <a:solidFill>
                            <a:srgbClr val="ffffff"/>
                          </a:solidFill>
                          <a:latin typeface="Candara"/>
                        </a:rPr>
                        <a:t>Кейс 4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600" spc="-1" strike="noStrike">
                          <a:solidFill>
                            <a:srgbClr val="ffffff"/>
                          </a:solidFill>
                          <a:latin typeface="Candara"/>
                        </a:rPr>
                        <a:t>Кейс 5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</a:tr>
              <a:tr h="108000">
                <a:tc gridSpan="3"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600" spc="-1" strike="noStrike">
                          <a:solidFill>
                            <a:srgbClr val="ffffff"/>
                          </a:solidFill>
                          <a:latin typeface="Candara"/>
                        </a:rPr>
                        <a:t>1.К-4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ГКУ СО «ТЦМ»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Ответ верный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</a:tr>
              <a:tr h="1051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500" spc="-1" strike="noStrike">
                          <a:solidFill>
                            <a:srgbClr val="ffffff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 gridSpan="2"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2.К-4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ГКУДПО СО «УМЦ»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Ответ верный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</a:tr>
              <a:tr h="1850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500" spc="-1" strike="noStrike">
                          <a:solidFill>
                            <a:srgbClr val="ffffff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 gridSpan="2"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3.К-3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ГКУ СО «Служба спасения»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Ответ неверный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Дополнение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</a:tr>
              <a:tr h="1080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500" spc="-1" strike="noStrike">
                          <a:solidFill>
                            <a:srgbClr val="ffffff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 gridSpan="2"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4.К-1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ГКПТУ СО «ОТОПС»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Ответ верный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Дополнение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Дополнение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</a:tr>
              <a:tr h="1080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500" spc="-1" strike="noStrike">
                          <a:solidFill>
                            <a:srgbClr val="ffffff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 gridSpan="2"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5.К-2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ГКПТУ СО «Отряд № 1»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 gridSpan="5"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Участия не принимали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1346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500" spc="-1" strike="noStrike">
                          <a:solidFill>
                            <a:srgbClr val="ffffff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 gridSpan="2"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6.К-1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ГКПТУ СО «Отряд № 2»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Ответ верный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</a:tr>
              <a:tr h="1440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500" spc="-1" strike="noStrike">
                          <a:solidFill>
                            <a:srgbClr val="ffffff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 gridSpan="2"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7.К-2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ГКПТУ СО «Отряд № 5»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Ответ неверный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Дополнение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</a:tr>
              <a:tr h="1605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500" spc="-1" strike="noStrike">
                          <a:solidFill>
                            <a:srgbClr val="ffffff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 gridSpan="2"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8.К-5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ГКПТУ СО «Отряд № 6»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Дополнение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Ответ верный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</a:tr>
              <a:tr h="16308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500" spc="-1" strike="noStrike">
                          <a:solidFill>
                            <a:srgbClr val="ffffff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 gridSpan="2"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9.К-4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ГКПТУ СО «№ 12»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Дополнение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Ответ неверный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</a:tr>
              <a:tr h="1850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500" spc="-1" strike="noStrike">
                          <a:solidFill>
                            <a:srgbClr val="ffffff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 gridSpan="2"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10.К-3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ГКПТУ СО «Отряд № 13»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Ответ неверный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</a:tr>
              <a:tr h="1400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500" spc="-1" strike="noStrike">
                          <a:solidFill>
                            <a:srgbClr val="ffffff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 gridSpan="2"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11.К-3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ГКПТУ СО «От № 14»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Ответ неверный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</a:tr>
              <a:tr h="1850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500" spc="-1" strike="noStrike">
                          <a:solidFill>
                            <a:srgbClr val="ffffff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 gridSpan="2"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12.К-3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ГКПТУ СО «Отряд № 15»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Ответ верный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</a:tr>
              <a:tr h="1850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500" spc="-1" strike="noStrike">
                          <a:solidFill>
                            <a:srgbClr val="ffffff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 gridSpan="2"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13.К-5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ГКПТУ СО «Отряд № 16»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Дополнение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Дополнение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Ответ верный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</a:tr>
              <a:tr h="1850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500" spc="-1" strike="noStrike">
                          <a:solidFill>
                            <a:srgbClr val="ffffff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 gridSpan="2"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14.К-5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ГКПТУ СО «Отряд № 18»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Дополнение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Ответ верный, </a:t>
                      </a:r>
                      <a:endParaRPr b="0" lang="ru-RU" sz="5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с обоснованием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</a:tr>
              <a:tr h="1850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500" spc="-1" strike="noStrike">
                          <a:solidFill>
                            <a:srgbClr val="ffffff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 gridSpan="2"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15.К-1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ГКПТУ СО «Отряд № 19»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Ответ верный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</a:tr>
              <a:tr h="1872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500" spc="-1" strike="noStrike">
                          <a:solidFill>
                            <a:srgbClr val="ffffff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 gridSpan="2"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16.К-2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ГКПТУ СО «Отряд № 20»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Ответ неверный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Дополнение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 lIns="39960" rIns="399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5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 </a:t>
                      </a:r>
                      <a:endParaRPr b="0" lang="ru-RU" sz="500" spc="-1" strike="noStrike">
                        <a:latin typeface="Arial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</a:tr>
            </a:tbl>
          </a:graphicData>
        </a:graphic>
      </p:graphicFrame>
      <p:sp>
        <p:nvSpPr>
          <p:cNvPr id="152" name="CustomShape 2"/>
          <p:cNvSpPr/>
          <p:nvPr/>
        </p:nvSpPr>
        <p:spPr>
          <a:xfrm>
            <a:off x="457200" y="253800"/>
            <a:ext cx="8228880" cy="64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МИНИСТЕРСТВО ОБЩЕСТВЕННОЙ БЕЗОПАСНОСТИ СВЕРДЛОВСКОЙ ОБЛАСТИ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53" name="CustomShape 3"/>
          <p:cNvSpPr/>
          <p:nvPr/>
        </p:nvSpPr>
        <p:spPr>
          <a:xfrm>
            <a:off x="395640" y="882000"/>
            <a:ext cx="8568360" cy="33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i="1" lang="ru-RU" sz="1600" spc="-1" strike="noStrike">
                <a:solidFill>
                  <a:srgbClr val="000000"/>
                </a:solidFill>
                <a:latin typeface="Times New Roman"/>
                <a:ea typeface="Calibri"/>
              </a:rPr>
              <a:t>УЧАСТИЕ В ПРАКТИЧЕСКОЙ ЧАСТИ СЕМИНАРА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154" name="Picture 4" descr="C:\Users\e.lisnitskaya\Desktop\практикум фото\DSCN7235.JPG"/>
          <p:cNvPicPr/>
          <p:nvPr/>
        </p:nvPicPr>
        <p:blipFill>
          <a:blip r:embed="rId1"/>
          <a:stretch/>
        </p:blipFill>
        <p:spPr>
          <a:xfrm>
            <a:off x="4788000" y="2679840"/>
            <a:ext cx="4109760" cy="2163240"/>
          </a:xfrm>
          <a:prstGeom prst="rect">
            <a:avLst/>
          </a:prstGeom>
          <a:ln w="0">
            <a:noFill/>
          </a:ln>
        </p:spPr>
      </p:pic>
      <p:sp>
        <p:nvSpPr>
          <p:cNvPr id="155" name="CustomShape 4"/>
          <p:cNvSpPr/>
          <p:nvPr/>
        </p:nvSpPr>
        <p:spPr>
          <a:xfrm>
            <a:off x="3990960" y="4687560"/>
            <a:ext cx="11610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EE1F3328-6981-4278-937D-D3EEF0D868AE}" type="slidenum">
              <a:rPr b="0" lang="ru-RU" sz="1000" spc="-1" strike="noStrike">
                <a:solidFill>
                  <a:srgbClr val="073e87"/>
                </a:solidFill>
                <a:latin typeface="Candara"/>
              </a:rPr>
              <a:t>&lt;номер&gt;</a:t>
            </a:fld>
            <a:endParaRPr b="0" lang="ru-RU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395640" y="1437480"/>
            <a:ext cx="8352360" cy="258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just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Практические занятия с работниками подведомственных учреждений позволяют закрепить теоретические знания, полученные ими при изучении нормативных правовых актов, методических рекомендаций о мерах по противодействию коррупции. Участие в решении конкретной антикоррупционной задачи способствует формированию антикоррупционной корпоративной культуры!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57200" y="253800"/>
            <a:ext cx="8228880" cy="85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МИНИСТЕРСТВО ОБЩЕСТВЕННОЙ БЕЗОПАСНОСТИ СВЕРДЛОВСКОЙ ОБЛАСТИ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58" name="CustomShape 3"/>
          <p:cNvSpPr/>
          <p:nvPr/>
        </p:nvSpPr>
        <p:spPr>
          <a:xfrm>
            <a:off x="3990960" y="4687560"/>
            <a:ext cx="11610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663885BB-8A73-48A9-AAE4-E904CA587A24}" type="slidenum">
              <a:rPr b="0" lang="ru-RU" sz="1000" spc="-1" strike="noStrike">
                <a:solidFill>
                  <a:srgbClr val="073e87"/>
                </a:solidFill>
                <a:latin typeface="Candara"/>
              </a:rPr>
              <a:t>8</a:t>
            </a:fld>
            <a:endParaRPr b="0" lang="ru-RU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817</TotalTime>
  <Application>LibreOffice/7.0.5.2$Windows_X86_64 LibreOffice_project/64390860c6cd0aca4beafafcfd84613dd9dfb63a</Application>
  <AppVersion>15.0000</AppVersion>
  <Words>555</Words>
  <Paragraphs>174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2020-11-13T10:50:04Z</dcterms:created>
  <dc:creator>Лисницкая Елена Леонидовна</dc:creator>
  <dc:description/>
  <dc:language>ru-RU</dc:language>
  <cp:lastModifiedBy>Макаренкова Валентина Андреевна</cp:lastModifiedBy>
  <cp:lastPrinted>2021-02-18T08:18:28Z</cp:lastPrinted>
  <dcterms:modified xsi:type="dcterms:W3CDTF">2021-02-18T08:19:02Z</dcterms:modified>
  <cp:revision>30</cp:revision>
  <dc:subject/>
  <dc:title>МИНИСТЕРСТВО   ОБЩЕСТВЕННОЙ   БЕЗОПАСНОСТИ СВЕРДЛОВСКОЙ ОБЛАСТИ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Экран (16:9)</vt:lpwstr>
  </property>
  <property fmtid="{D5CDD505-2E9C-101B-9397-08002B2CF9AE}" pid="4" name="Slides">
    <vt:i4>8</vt:i4>
  </property>
</Properties>
</file>